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633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71" r:id="rId6"/>
    <p:sldId id="261" r:id="rId7"/>
    <p:sldId id="274" r:id="rId8"/>
    <p:sldId id="262" r:id="rId9"/>
    <p:sldId id="266" r:id="rId10"/>
    <p:sldId id="267" r:id="rId11"/>
    <p:sldId id="268" r:id="rId12"/>
    <p:sldId id="269" r:id="rId13"/>
    <p:sldId id="276" r:id="rId14"/>
    <p:sldId id="270" r:id="rId15"/>
    <p:sldId id="273" r:id="rId16"/>
    <p:sldId id="265" r:id="rId17"/>
    <p:sldId id="263" r:id="rId18"/>
    <p:sldId id="275" r:id="rId19"/>
    <p:sldId id="278" r:id="rId20"/>
    <p:sldId id="277" r:id="rId21"/>
    <p:sldId id="258" r:id="rId22"/>
    <p:sldId id="279" r:id="rId23"/>
  </p:sldIdLst>
  <p:sldSz cx="9144000" cy="5715000" type="screen16x10"/>
  <p:notesSz cx="7010400" cy="92360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155" autoAdjust="0"/>
    <p:restoredTop sz="94660"/>
  </p:normalViewPr>
  <p:slideViewPr>
    <p:cSldViewPr>
      <p:cViewPr>
        <p:scale>
          <a:sx n="125" d="100"/>
          <a:sy n="125" d="100"/>
        </p:scale>
        <p:origin x="-86" y="571"/>
      </p:cViewPr>
      <p:guideLst>
        <p:guide orient="horz" pos="1044"/>
        <p:guide orient="horz" pos="1800"/>
        <p:guide orient="horz"/>
        <p:guide pos="2880"/>
        <p:guide pos="295"/>
        <p:guide pos="612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B1108-CF54-471A-95C5-C0546FAEBF66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692150"/>
            <a:ext cx="55435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211BA-1A9D-43B6-9239-CF4EB24E9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8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3" name="Rectangle 1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56407" y="4316488"/>
            <a:ext cx="8208144" cy="7012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t" anchorCtr="0"/>
          <a:lstStyle>
            <a:lvl1pPr>
              <a:defRPr sz="4800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66724" y="4146000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58847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hart and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41AF1-466E-4D9F-B74C-45FFEB47C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90539" y="1948657"/>
            <a:ext cx="8162925" cy="3087688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57313"/>
            <a:ext cx="8258175" cy="563563"/>
          </a:xfrm>
        </p:spPr>
        <p:txBody>
          <a:bodyPr/>
          <a:lstStyle>
            <a:lvl1pPr marL="0" indent="0">
              <a:buNone/>
              <a:defRPr/>
            </a:lvl1pPr>
            <a:lvl5pPr marL="1143000" indent="0">
              <a:buNone/>
              <a:defRPr/>
            </a:lvl5pPr>
          </a:lstStyle>
          <a:p>
            <a:pPr lvl="0"/>
            <a:r>
              <a:rPr lang="en-US" dirty="0" smtClean="0"/>
              <a:t>Text Box</a:t>
            </a:r>
          </a:p>
        </p:txBody>
      </p:sp>
    </p:spTree>
    <p:extLst>
      <p:ext uri="{BB962C8B-B14F-4D97-AF65-F5344CB8AC3E}">
        <p14:creationId xmlns:p14="http://schemas.microsoft.com/office/powerpoint/2010/main" val="45432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387" y="704737"/>
            <a:ext cx="4904701" cy="1575979"/>
          </a:xfr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SzPct val="70000"/>
              <a:buFont typeface="Wingdings 2" panose="05020102010507070707" pitchFamily="18" charset="2"/>
              <a:buNone/>
              <a:tabLst/>
              <a:defRPr sz="16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SzPct val="70000"/>
              <a:buFont typeface="Wingdings 2" panose="05020102010507070707" pitchFamily="18" charset="2"/>
              <a:buNone/>
              <a:tabLst/>
              <a:defRPr/>
            </a:pPr>
            <a:r>
              <a:rPr lang="en-US" sz="1600" b="1" smtClean="0">
                <a:solidFill>
                  <a:schemeClr val="accent1"/>
                </a:solidFill>
              </a:rPr>
              <a:t>White &amp; Case LLP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/>
              </a:buClr>
              <a:buSzPct val="70000"/>
              <a:buFont typeface="Wingdings 2" panose="05020102010507070707" pitchFamily="18" charset="2"/>
              <a:buNone/>
              <a:tabLst/>
              <a:defRPr/>
            </a:pPr>
            <a:r>
              <a:rPr lang="en-US" sz="1600" smtClean="0"/>
              <a:t>Office address line one</a:t>
            </a:r>
            <a:br>
              <a:rPr lang="en-US" sz="1600" smtClean="0"/>
            </a:br>
            <a:r>
              <a:rPr lang="en-US" sz="1600" smtClean="0"/>
              <a:t>Office address line two</a:t>
            </a:r>
            <a:br>
              <a:rPr lang="en-US" sz="1600" smtClean="0"/>
            </a:br>
            <a:r>
              <a:rPr lang="en-US" sz="1600" smtClean="0"/>
              <a:t>Country</a:t>
            </a:r>
            <a:br>
              <a:rPr lang="en-US" sz="1600" smtClean="0"/>
            </a:br>
            <a:r>
              <a:rPr lang="en-US" sz="1600" smtClean="0"/>
              <a:t>T  +</a:t>
            </a:r>
            <a:br>
              <a:rPr lang="en-US" sz="1600" smtClean="0"/>
            </a:br>
            <a:r>
              <a:rPr lang="en-US" sz="1600" smtClean="0"/>
              <a:t>F  +</a:t>
            </a:r>
          </a:p>
        </p:txBody>
      </p:sp>
    </p:spTree>
    <p:extLst>
      <p:ext uri="{BB962C8B-B14F-4D97-AF65-F5344CB8AC3E}">
        <p14:creationId xmlns:p14="http://schemas.microsoft.com/office/powerpoint/2010/main" val="419225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3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461963" y="1158000"/>
            <a:ext cx="8218487" cy="343969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t" anchorCtr="0"/>
          <a:lstStyle>
            <a:lvl1pPr>
              <a:defRPr sz="5800" b="1" baseline="0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14704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1963" y="4733396"/>
            <a:ext cx="8218487" cy="39026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0" indent="0">
              <a:buFont typeface="Wingdings" charset="2"/>
              <a:buNone/>
              <a:defRPr sz="2400" b="1" smtClean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5202000"/>
            <a:ext cx="2134800" cy="39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[dd mmmm yyyy]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457200" y="518160"/>
            <a:ext cx="82296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66724" y="4665638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81" y="365792"/>
            <a:ext cx="1716310" cy="1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57615"/>
            <a:ext cx="8150400" cy="3430385"/>
          </a:xfrm>
        </p:spPr>
        <p:txBody>
          <a:bodyPr/>
          <a:lstStyle>
            <a:lvl2pPr marL="640080" indent="-274320">
              <a:buFont typeface="Arial" panose="020B0604020202020204" pitchFamily="34" charset="0"/>
              <a:buChar char="–"/>
              <a:defRPr/>
            </a:lvl2pPr>
            <a:lvl3pPr marL="914400" indent="-228600">
              <a:buFont typeface="Arial" panose="020B0604020202020204" pitchFamily="34" charset="0"/>
              <a:buChar char="•"/>
              <a:defRPr/>
            </a:lvl3pPr>
            <a:lvl4pPr marL="1144800" indent="-228600">
              <a:buFont typeface="Arial" panose="020B0604020202020204" pitchFamily="34" charset="0"/>
              <a:buChar char="•"/>
              <a:defRPr/>
            </a:lvl4pPr>
            <a:lvl5pPr marL="13752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E141AF1-466E-4D9F-B74C-45FFEB47CA13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5979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57615"/>
            <a:ext cx="8150400" cy="3430385"/>
          </a:xfrm>
        </p:spPr>
        <p:txBody>
          <a:bodyPr/>
          <a:lstStyle>
            <a:lvl1pPr marL="367200" indent="-367200">
              <a:buSzPct val="100000"/>
              <a:buFont typeface="+mj-lt"/>
              <a:buAutoNum type="arabicPeriod"/>
              <a:defRPr/>
            </a:lvl1pPr>
            <a:lvl2pPr marL="640800" indent="-273600">
              <a:buSzPct val="100000"/>
              <a:buFont typeface="+mj-lt"/>
              <a:buAutoNum type="alphaLcPeriod"/>
              <a:defRPr/>
            </a:lvl2pPr>
            <a:lvl3pPr marL="915987" indent="-230400">
              <a:buSzPct val="100000"/>
              <a:buFont typeface="+mj-lt"/>
              <a:buAutoNum type="romanLcPeriod"/>
              <a:defRPr/>
            </a:lvl3pPr>
            <a:lvl4pPr marL="1200150" indent="-342900">
              <a:buFont typeface="+mj-lt"/>
              <a:buAutoNum type="arabicPeriod"/>
              <a:defRPr/>
            </a:lvl4pPr>
            <a:lvl5pPr marL="1485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E141AF1-466E-4D9F-B74C-45FFEB47CA13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10425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41AF1-466E-4D9F-B74C-45FFEB47CA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&amp;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E141AF1-466E-4D9F-B74C-45FFEB47CA13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75200" y="1657615"/>
            <a:ext cx="3996000" cy="343038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600"/>
              </a:spcAft>
              <a:buNone/>
              <a:defRPr sz="2400"/>
            </a:lvl1pPr>
            <a:lvl2pPr marL="365760" indent="0">
              <a:buNone/>
              <a:defRPr sz="2000"/>
            </a:lvl2pPr>
            <a:lvl3pPr marL="685800" indent="0">
              <a:buNone/>
              <a:defRPr sz="1600"/>
            </a:lvl3pPr>
            <a:lvl4pPr marL="916200" indent="0">
              <a:buNone/>
              <a:defRPr sz="1600"/>
            </a:lvl4pPr>
            <a:lvl5pPr marL="1146600" indent="0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428800" y="4564"/>
            <a:ext cx="3715200" cy="571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Insert Picture using icon below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1" name="Straight Connector 40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48236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&amp;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E141AF1-466E-4D9F-B74C-45FFEB47CA13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371461"/>
            <a:ext cx="9144000" cy="23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Insert Picture using icon below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75200" y="1657615"/>
            <a:ext cx="8057240" cy="1199885"/>
          </a:xfrm>
        </p:spPr>
        <p:txBody>
          <a:bodyPr/>
          <a:lstStyle>
            <a:lvl1pPr marL="0" indent="0">
              <a:buNone/>
              <a:defRPr sz="2400"/>
            </a:lvl1pPr>
            <a:lvl2pPr marL="365760" indent="0">
              <a:buNone/>
              <a:defRPr sz="2000"/>
            </a:lvl2pPr>
            <a:lvl3pPr marL="685800" indent="0">
              <a:buNone/>
              <a:defRPr sz="1600"/>
            </a:lvl3pPr>
            <a:lvl4pPr marL="916200" indent="0">
              <a:buNone/>
              <a:defRPr sz="1600"/>
            </a:lvl4pPr>
            <a:lvl5pPr marL="1146600" indent="0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1" name="Straight Connector 40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8157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with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41AF1-466E-4D9F-B74C-45FFEB47C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Insert Picture using icon below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75200" y="1657096"/>
            <a:ext cx="8150400" cy="832427"/>
          </a:xfrm>
        </p:spPr>
        <p:txBody>
          <a:bodyPr t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  <a:lvl4pPr marL="916200" indent="0">
              <a:buNone/>
              <a:defRPr/>
            </a:lvl4pPr>
            <a:lvl5pPr marL="11466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05916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with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41AF1-466E-4D9F-B74C-45FFEB47C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714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 Insert Picture using icon below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75200" y="1657615"/>
            <a:ext cx="8150400" cy="719832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4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  <a:lvl4pPr marL="916200" indent="0">
              <a:buNone/>
              <a:defRPr/>
            </a:lvl4pPr>
            <a:lvl5pPr marL="11466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5200" y="1657615"/>
            <a:ext cx="8150400" cy="3430385"/>
          </a:xfrm>
        </p:spPr>
        <p:txBody>
          <a:bodyPr tIns="0" b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E141AF1-466E-4D9F-B74C-45FFEB47CA13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 userDrawn="1"/>
        </p:nvCxnSpPr>
        <p:spPr bwMode="auto">
          <a:xfrm>
            <a:off x="476250" y="1143262"/>
            <a:ext cx="457200" cy="0"/>
          </a:xfrm>
          <a:prstGeom prst="line">
            <a:avLst/>
          </a:prstGeom>
          <a:solidFill>
            <a:srgbClr val="3656A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36108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3075" y="452884"/>
            <a:ext cx="8058150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1657615"/>
            <a:ext cx="81486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69925" y="5267143"/>
            <a:ext cx="4212000" cy="165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44408" y="5186322"/>
            <a:ext cx="44239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700">
                <a:solidFill>
                  <a:schemeClr val="accent1"/>
                </a:solidFill>
              </a:defRPr>
            </a:lvl1pPr>
          </a:lstStyle>
          <a:p>
            <a:fld id="{8E141AF1-466E-4D9F-B74C-45FFEB47CA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69174" y="5155597"/>
            <a:ext cx="2134800" cy="165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[</a:t>
            </a:r>
            <a:r>
              <a:rPr lang="en-US" dirty="0" err="1" smtClean="0"/>
              <a:t>dd</a:t>
            </a:r>
            <a:r>
              <a:rPr lang="en-US" dirty="0" smtClean="0"/>
              <a:t> </a:t>
            </a:r>
            <a:r>
              <a:rPr lang="en-US" dirty="0" err="1" smtClean="0"/>
              <a:t>mmmm</a:t>
            </a:r>
            <a:r>
              <a:rPr lang="en-US" dirty="0" smtClean="0"/>
              <a:t> </a:t>
            </a:r>
            <a:r>
              <a:rPr lang="en-US" dirty="0" err="1" smtClean="0"/>
              <a:t>yyyy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6250" y="1143262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76250" y="1143262"/>
            <a:ext cx="1119600" cy="0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9" r:id="rId10"/>
    <p:sldLayoutId id="2147484650" r:id="rId11"/>
    <p:sldLayoutId id="214748465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DAA"/>
          </a:solidFill>
          <a:latin typeface="Arial" charset="0"/>
          <a:ea typeface="Arial" charset="0"/>
          <a:cs typeface="Arial" charset="0"/>
        </a:defRPr>
      </a:lvl9pPr>
    </p:titleStyle>
    <p:bodyStyle>
      <a:lvl1pPr marL="365760" indent="-365760" algn="l" rtl="0" eaLnBrk="1" fontAlgn="base" hangingPunct="1">
        <a:lnSpc>
          <a:spcPct val="130000"/>
        </a:lnSpc>
        <a:spcBef>
          <a:spcPts val="0"/>
        </a:spcBef>
        <a:spcAft>
          <a:spcPts val="900"/>
        </a:spcAft>
        <a:buClr>
          <a:schemeClr val="accent3"/>
        </a:buClr>
        <a:buSzPct val="70000"/>
        <a:buFont typeface="Wingdings 2" panose="05020102010507070707" pitchFamily="18" charset="2"/>
        <a:buChar char="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fontAlgn="base" hangingPunct="1">
        <a:lnSpc>
          <a:spcPct val="130000"/>
        </a:lnSpc>
        <a:spcBef>
          <a:spcPts val="0"/>
        </a:spcBef>
        <a:spcAft>
          <a:spcPts val="900"/>
        </a:spcAft>
        <a:buClr>
          <a:srgbClr val="00A5D9"/>
        </a:buClr>
        <a:buSzPct val="7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lnSpc>
          <a:spcPct val="130000"/>
        </a:lnSpc>
        <a:spcBef>
          <a:spcPts val="0"/>
        </a:spcBef>
        <a:spcAft>
          <a:spcPts val="900"/>
        </a:spcAft>
        <a:buClr>
          <a:srgbClr val="00A5D9"/>
        </a:buClr>
        <a:buSzPct val="7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rtl="0" eaLnBrk="1" fontAlgn="base" hangingPunct="1">
        <a:lnSpc>
          <a:spcPct val="130000"/>
        </a:lnSpc>
        <a:spcBef>
          <a:spcPts val="0"/>
        </a:spcBef>
        <a:spcAft>
          <a:spcPts val="900"/>
        </a:spcAft>
        <a:buClr>
          <a:srgbClr val="00A5D9"/>
        </a:buClr>
        <a:buSzPct val="7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375200" indent="-228600" algn="l" rtl="0" eaLnBrk="1" fontAlgn="base" hangingPunct="1">
        <a:lnSpc>
          <a:spcPct val="130000"/>
        </a:lnSpc>
        <a:spcBef>
          <a:spcPts val="0"/>
        </a:spcBef>
        <a:spcAft>
          <a:spcPts val="900"/>
        </a:spcAft>
        <a:buClr>
          <a:srgbClr val="00A5D9"/>
        </a:buClr>
        <a:buSzPct val="7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770063" indent="-169863" algn="l" rtl="0" eaLnBrk="1" fontAlgn="base" hangingPunct="1">
        <a:spcBef>
          <a:spcPct val="20000"/>
        </a:spcBef>
        <a:spcAft>
          <a:spcPct val="0"/>
        </a:spcAft>
        <a:buClr>
          <a:srgbClr val="00A5D9"/>
        </a:buClr>
        <a:buSzPct val="90000"/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227263" indent="-169863" algn="l" rtl="0" eaLnBrk="1" fontAlgn="base" hangingPunct="1">
        <a:spcBef>
          <a:spcPct val="20000"/>
        </a:spcBef>
        <a:spcAft>
          <a:spcPct val="0"/>
        </a:spcAft>
        <a:buClr>
          <a:srgbClr val="00A5D9"/>
        </a:buClr>
        <a:buSzPct val="90000"/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684463" indent="-169863" algn="l" rtl="0" eaLnBrk="1" fontAlgn="base" hangingPunct="1">
        <a:spcBef>
          <a:spcPct val="20000"/>
        </a:spcBef>
        <a:spcAft>
          <a:spcPct val="0"/>
        </a:spcAft>
        <a:buClr>
          <a:srgbClr val="00A5D9"/>
        </a:buClr>
        <a:buSzPct val="90000"/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141663" indent="-169863" algn="l" rtl="0" eaLnBrk="1" fontAlgn="base" hangingPunct="1">
        <a:spcBef>
          <a:spcPct val="20000"/>
        </a:spcBef>
        <a:spcAft>
          <a:spcPct val="0"/>
        </a:spcAft>
        <a:buClr>
          <a:srgbClr val="00A5D9"/>
        </a:buClr>
        <a:buSzPct val="90000"/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hyperlink" Target="https://www.bloomberg.com/news/videos/2017-07-10/why-m-a-in-the-second-half-may-be-disappointing-vide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4400" dirty="0" smtClean="0"/>
              <a:t>Partner Leadership Development Series: </a:t>
            </a:r>
            <a:br>
              <a:rPr lang="en-US" sz="4400" dirty="0" smtClean="0"/>
            </a:br>
            <a:r>
              <a:rPr lang="en-US" sz="4400" dirty="0" smtClean="0"/>
              <a:t>Creating a Press Strategy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sz="quarter" idx="1"/>
          </p:nvPr>
        </p:nvSpPr>
        <p:spPr>
          <a:xfrm>
            <a:off x="323528" y="4225652"/>
            <a:ext cx="8424936" cy="390261"/>
          </a:xfrm>
        </p:spPr>
        <p:txBody>
          <a:bodyPr/>
          <a:lstStyle/>
          <a:p>
            <a:r>
              <a:rPr lang="en-US" dirty="0"/>
              <a:t>Presented by Erin </a:t>
            </a:r>
            <a:r>
              <a:rPr lang="en-US" dirty="0" smtClean="0"/>
              <a:t>Hershkowitz,</a:t>
            </a:r>
            <a:br>
              <a:rPr lang="en-US" dirty="0" smtClean="0"/>
            </a:br>
            <a:r>
              <a:rPr lang="en-US" dirty="0" smtClean="0"/>
              <a:t>Media Relations Manager, Americas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November 15,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Preparing for </a:t>
            </a:r>
            <a:r>
              <a:rPr lang="en-US" sz="2800" b="1" dirty="0" smtClean="0"/>
              <a:t>media </a:t>
            </a:r>
            <a:r>
              <a:rPr lang="en-US" sz="2800" b="1" dirty="0"/>
              <a:t>interviews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7544" y="1489348"/>
            <a:ext cx="8150400" cy="34303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Do Not Comment on Competition</a:t>
            </a:r>
            <a:endParaRPr lang="en-US" sz="1600" dirty="0"/>
          </a:p>
          <a:p>
            <a:r>
              <a:rPr lang="en-US" sz="1600" dirty="0"/>
              <a:t>It is inappropriate to comment publicly on other law firms, their work/clients, or how our Firm may compare in terms of offerings or in any regard</a:t>
            </a:r>
            <a:r>
              <a:rPr lang="en-US" sz="1600" dirty="0" smtClean="0"/>
              <a:t>.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Be Clear on Quote Review</a:t>
            </a:r>
            <a:endParaRPr lang="en-US" sz="1600" dirty="0"/>
          </a:p>
          <a:p>
            <a:r>
              <a:rPr lang="en-US" sz="1600" dirty="0"/>
              <a:t>In some instances interviews may have been arranged on a “checks quotes </a:t>
            </a:r>
            <a:r>
              <a:rPr lang="en-US" sz="1600" dirty="0" smtClean="0"/>
              <a:t>basis.”  Meaning, </a:t>
            </a:r>
            <a:r>
              <a:rPr lang="en-US" sz="1600" dirty="0"/>
              <a:t>the spokesperson and/or Media Relations Manager will be allowed to review any quotes before they are published.  Be clear as to what guidelines are in place in this </a:t>
            </a:r>
            <a:r>
              <a:rPr lang="en-US" sz="1600" dirty="0" smtClean="0"/>
              <a:t>regard</a:t>
            </a:r>
            <a:r>
              <a:rPr lang="en-US" sz="1600" dirty="0"/>
              <a:t> </a:t>
            </a:r>
            <a:r>
              <a:rPr lang="en-US" sz="1600" dirty="0" smtClean="0"/>
              <a:t>and when given the opportunity.</a:t>
            </a:r>
            <a:r>
              <a:rPr lang="en-US" sz="1600" dirty="0"/>
              <a:t> </a:t>
            </a:r>
            <a:r>
              <a:rPr lang="en-US" sz="1600" dirty="0" smtClean="0"/>
              <a:t>Many times a quote review only means that you can review them for accuracy. Also, be sure to take the time to review the quotes carefully. </a:t>
            </a:r>
            <a:r>
              <a:rPr lang="en-US" sz="1600" b="1" dirty="0"/>
              <a:t> 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21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Preparing for </a:t>
            </a:r>
            <a:r>
              <a:rPr lang="en-US" sz="2800" b="1" dirty="0" smtClean="0"/>
              <a:t>media </a:t>
            </a:r>
            <a:r>
              <a:rPr lang="en-US" sz="2800" b="1" dirty="0"/>
              <a:t>interviews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5200" y="1590940"/>
            <a:ext cx="8150400" cy="34303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Avoid Mentioning Competing Media Outlets</a:t>
            </a:r>
            <a:endParaRPr lang="en-US" sz="1600" dirty="0"/>
          </a:p>
          <a:p>
            <a:r>
              <a:rPr lang="en-US" sz="1600" dirty="0"/>
              <a:t>Reporters like to think you are providing them with news. </a:t>
            </a:r>
            <a:r>
              <a:rPr lang="en-US" sz="1600" dirty="0" smtClean="0"/>
              <a:t>Avoid sharing </a:t>
            </a:r>
            <a:r>
              <a:rPr lang="en-US" sz="1600" dirty="0"/>
              <a:t>the fact </a:t>
            </a:r>
            <a:r>
              <a:rPr lang="en-US" sz="1600" dirty="0" smtClean="0"/>
              <a:t>you </a:t>
            </a:r>
            <a:r>
              <a:rPr lang="en-US" sz="1600" dirty="0"/>
              <a:t>have spoken to other reporters on the same </a:t>
            </a:r>
            <a:r>
              <a:rPr lang="en-US" sz="1600" dirty="0" smtClean="0"/>
              <a:t>topic or often read competing publications.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Take Advantage of the Bonus Question</a:t>
            </a:r>
            <a:endParaRPr lang="en-US" sz="1600" dirty="0"/>
          </a:p>
          <a:p>
            <a:r>
              <a:rPr lang="en-US" sz="1600" dirty="0"/>
              <a:t>Often at the end of an interview a reporter will ask if there is anything </a:t>
            </a:r>
            <a:r>
              <a:rPr lang="en-US" sz="1600" dirty="0" smtClean="0"/>
              <a:t>else you would like </a:t>
            </a:r>
            <a:r>
              <a:rPr lang="en-US" sz="1600" dirty="0"/>
              <a:t>to add. </a:t>
            </a:r>
            <a:r>
              <a:rPr lang="en-US" sz="1600" dirty="0" smtClean="0"/>
              <a:t>This “bonus question” </a:t>
            </a:r>
            <a:r>
              <a:rPr lang="en-US" sz="1600" dirty="0"/>
              <a:t>is an excellent opportunity to quickly sum up and reiterate </a:t>
            </a:r>
            <a:r>
              <a:rPr lang="en-US" sz="1600" dirty="0" smtClean="0"/>
              <a:t>your </a:t>
            </a:r>
            <a:r>
              <a:rPr lang="en-US" sz="1600" dirty="0"/>
              <a:t>messages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69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Preparing for </a:t>
            </a:r>
            <a:r>
              <a:rPr lang="en-US" sz="2800" b="1" dirty="0" smtClean="0"/>
              <a:t>media </a:t>
            </a:r>
            <a:r>
              <a:rPr lang="en-US" sz="2800" b="1" dirty="0"/>
              <a:t>interviews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/>
              <a:t>Do Not </a:t>
            </a:r>
            <a:r>
              <a:rPr lang="en-US" sz="1600" b="1" dirty="0" smtClean="0"/>
              <a:t>Guess</a:t>
            </a:r>
            <a:endParaRPr lang="en-US" sz="1600" dirty="0" smtClean="0"/>
          </a:p>
          <a:p>
            <a:r>
              <a:rPr lang="en-US" sz="1600" dirty="0" smtClean="0"/>
              <a:t>If you are </a:t>
            </a:r>
            <a:r>
              <a:rPr lang="en-US" sz="1600" dirty="0"/>
              <a:t>faced with questions </a:t>
            </a:r>
            <a:r>
              <a:rPr lang="en-US" sz="1600" dirty="0" smtClean="0"/>
              <a:t>you cannot </a:t>
            </a:r>
            <a:r>
              <a:rPr lang="en-US" sz="1600" dirty="0"/>
              <a:t>answer, </a:t>
            </a:r>
            <a:r>
              <a:rPr lang="en-US" sz="1600" dirty="0" smtClean="0"/>
              <a:t>you </a:t>
            </a:r>
            <a:r>
              <a:rPr lang="en-US" sz="1600" dirty="0"/>
              <a:t>shouldn’t. </a:t>
            </a:r>
            <a:r>
              <a:rPr lang="en-US" sz="1600" dirty="0" smtClean="0"/>
              <a:t>There </a:t>
            </a:r>
            <a:r>
              <a:rPr lang="en-US" sz="1600" dirty="0"/>
              <a:t>is no need to say “no comment” as </a:t>
            </a:r>
            <a:r>
              <a:rPr lang="en-US" sz="1600" dirty="0" smtClean="0"/>
              <a:t>you </a:t>
            </a:r>
            <a:r>
              <a:rPr lang="en-US" sz="1600" dirty="0"/>
              <a:t>can simply note that they do not know the answer or will get back in </a:t>
            </a:r>
            <a:r>
              <a:rPr lang="en-US" sz="1600" dirty="0" smtClean="0"/>
              <a:t>touch.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No </a:t>
            </a:r>
            <a:r>
              <a:rPr lang="en-US" sz="1600" b="1" dirty="0"/>
              <a:t>Commenting on the Business of the Firm</a:t>
            </a:r>
            <a:endParaRPr lang="en-US" sz="1600" dirty="0"/>
          </a:p>
          <a:p>
            <a:r>
              <a:rPr lang="en-US" sz="1600" dirty="0" smtClean="0"/>
              <a:t>Do not comment </a:t>
            </a:r>
            <a:r>
              <a:rPr lang="en-US" sz="1600" dirty="0"/>
              <a:t>or offer details pertaining to goings-on at the Firm.  For example: revenues, hiring practices, reorganizations, </a:t>
            </a:r>
            <a:r>
              <a:rPr lang="en-US" sz="1600" dirty="0" smtClean="0"/>
              <a:t>unannounced office </a:t>
            </a:r>
            <a:r>
              <a:rPr lang="en-US" sz="1600" dirty="0"/>
              <a:t>openings, </a:t>
            </a:r>
            <a:r>
              <a:rPr lang="en-US" sz="1600" dirty="0" smtClean="0"/>
              <a:t>etc.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22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058150" cy="687917"/>
          </a:xfrm>
        </p:spPr>
        <p:txBody>
          <a:bodyPr/>
          <a:lstStyle/>
          <a:p>
            <a:r>
              <a:rPr lang="en-US" sz="2800" b="1" dirty="0"/>
              <a:t>Managing potentially “negative” press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1520" y="1273324"/>
            <a:ext cx="8438432" cy="4248472"/>
          </a:xfrm>
        </p:spPr>
        <p:txBody>
          <a:bodyPr/>
          <a:lstStyle/>
          <a:p>
            <a:r>
              <a:rPr lang="en-US" sz="1600" dirty="0" smtClean="0"/>
              <a:t>You </a:t>
            </a:r>
            <a:r>
              <a:rPr lang="en-US" sz="1600" dirty="0"/>
              <a:t>may occasionally be approached about a negative story. </a:t>
            </a:r>
            <a:r>
              <a:rPr lang="en-US" sz="1600" dirty="0" smtClean="0"/>
              <a:t>Here is how you </a:t>
            </a:r>
            <a:r>
              <a:rPr lang="en-US" sz="1600" dirty="0"/>
              <a:t>should you handle it:</a:t>
            </a:r>
          </a:p>
          <a:p>
            <a:pPr lvl="1"/>
            <a:r>
              <a:rPr lang="en-US" sz="1600" dirty="0"/>
              <a:t>Contact Media Relations to discuss</a:t>
            </a:r>
          </a:p>
          <a:p>
            <a:pPr lvl="1"/>
            <a:r>
              <a:rPr lang="en-US" sz="1600" dirty="0"/>
              <a:t>We will circle up with the right partners and, possibly, the GC to find all the facts</a:t>
            </a:r>
          </a:p>
          <a:p>
            <a:pPr lvl="1"/>
            <a:r>
              <a:rPr lang="en-US" sz="1600" dirty="0"/>
              <a:t>Based on what we find, we will determine the right way forward</a:t>
            </a:r>
          </a:p>
          <a:p>
            <a:pPr lvl="0"/>
            <a:r>
              <a:rPr lang="en-US" sz="1600" dirty="0"/>
              <a:t>Often we will decline </a:t>
            </a:r>
            <a:r>
              <a:rPr lang="en-US" sz="1600" dirty="0" smtClean="0"/>
              <a:t>comment; </a:t>
            </a:r>
            <a:r>
              <a:rPr lang="en-US" sz="1600" dirty="0"/>
              <a:t>however, we may want to provide background</a:t>
            </a:r>
          </a:p>
          <a:p>
            <a:pPr lvl="1"/>
            <a:r>
              <a:rPr lang="en-US" sz="1600" dirty="0"/>
              <a:t>This may include steering the story by ensuring the journalist includes other salient facts to soften the blow</a:t>
            </a:r>
          </a:p>
          <a:p>
            <a:pPr lvl="1"/>
            <a:r>
              <a:rPr lang="en-US" sz="1600" dirty="0"/>
              <a:t>We will also work with you to create talking points/key messages you may want to use with clients or inside the Firm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204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50756"/>
            <a:ext cx="8058150" cy="687917"/>
          </a:xfrm>
        </p:spPr>
        <p:txBody>
          <a:bodyPr/>
          <a:lstStyle/>
          <a:p>
            <a:r>
              <a:rPr lang="en-US" sz="2800" b="1" dirty="0" smtClean="0"/>
              <a:t>Challenging Questions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7544" y="1345332"/>
            <a:ext cx="8078392" cy="34303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accent1"/>
                </a:solidFill>
              </a:rPr>
              <a:t>To “bridge </a:t>
            </a:r>
            <a:r>
              <a:rPr lang="en-US" sz="1600" b="1" dirty="0">
                <a:solidFill>
                  <a:schemeClr val="accent1"/>
                </a:solidFill>
              </a:rPr>
              <a:t>and </a:t>
            </a:r>
            <a:r>
              <a:rPr lang="en-US" sz="1600" b="1" dirty="0" smtClean="0">
                <a:solidFill>
                  <a:schemeClr val="accent1"/>
                </a:solidFill>
              </a:rPr>
              <a:t>flag” </a:t>
            </a:r>
            <a:r>
              <a:rPr lang="en-US" sz="1600" b="1" dirty="0">
                <a:solidFill>
                  <a:schemeClr val="accent1"/>
                </a:solidFill>
              </a:rPr>
              <a:t>is to simply move away from a topic you do not wish to discuss and flag something you believe to be more important.  For example, see the below fictional Q&amp;A:</a:t>
            </a:r>
          </a:p>
          <a:p>
            <a:pPr marL="0" indent="0">
              <a:buNone/>
            </a:pPr>
            <a:r>
              <a:rPr lang="en-US" sz="1400" b="1" dirty="0" smtClean="0"/>
              <a:t>Q1</a:t>
            </a:r>
            <a:r>
              <a:rPr lang="en-US" sz="1400" b="1" dirty="0"/>
              <a:t>:  Deutsche Bank has raised a lot of questions about Basel III compliance and how it could affect dividend payouts.  From a regulatory standpoint, what do you think about that?   </a:t>
            </a:r>
            <a:endParaRPr lang="en-US" sz="1400" b="1" dirty="0" smtClean="0"/>
          </a:p>
          <a:p>
            <a:pPr marL="0" indent="0">
              <a:buNone/>
            </a:pPr>
            <a:r>
              <a:rPr lang="en-US" sz="1400" dirty="0" smtClean="0"/>
              <a:t>A1</a:t>
            </a:r>
            <a:r>
              <a:rPr lang="en-US" sz="1400" dirty="0"/>
              <a:t>:  “I am not at liberty to discuss goings-on at any one specific company.  But what </a:t>
            </a:r>
            <a:r>
              <a:rPr lang="en-US" sz="1400" dirty="0" smtClean="0"/>
              <a:t>is </a:t>
            </a:r>
            <a:r>
              <a:rPr lang="en-US" sz="1400" dirty="0"/>
              <a:t>really important to know -- generally speaking -- is</a:t>
            </a:r>
            <a:r>
              <a:rPr lang="en-US" sz="1400" dirty="0" smtClean="0"/>
              <a:t>…”</a:t>
            </a:r>
          </a:p>
          <a:p>
            <a:pPr marL="0" indent="0">
              <a:buNone/>
            </a:pPr>
            <a:r>
              <a:rPr lang="en-US" sz="1400" b="1" dirty="0" smtClean="0"/>
              <a:t>Q2</a:t>
            </a:r>
            <a:r>
              <a:rPr lang="en-US" sz="1400" b="1" dirty="0"/>
              <a:t>:  What do you think about Smithfield, an “American Dream” story of sorts, being taken over by a Chinese </a:t>
            </a:r>
            <a:r>
              <a:rPr lang="en-US" sz="1400" b="1" dirty="0" smtClean="0"/>
              <a:t>conglomerate?</a:t>
            </a:r>
          </a:p>
          <a:p>
            <a:pPr marL="0" indent="0">
              <a:buNone/>
            </a:pPr>
            <a:r>
              <a:rPr lang="en-US" sz="1400" dirty="0" smtClean="0"/>
              <a:t>A2</a:t>
            </a:r>
            <a:r>
              <a:rPr lang="en-US" sz="1400" dirty="0"/>
              <a:t>:  “Specific companies aside, here are the two most important things readers need to take into consideration:  1) XXX, and 2) XXX</a:t>
            </a:r>
            <a:r>
              <a:rPr lang="en-US" sz="1400" dirty="0" smtClean="0"/>
              <a:t>.”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54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64914"/>
          <a:stretch/>
        </p:blipFill>
        <p:spPr>
          <a:xfrm>
            <a:off x="3481686" y="4054223"/>
            <a:ext cx="1492706" cy="601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8777" r="49880" b="36929"/>
          <a:stretch/>
        </p:blipFill>
        <p:spPr>
          <a:xfrm>
            <a:off x="3557776" y="1201316"/>
            <a:ext cx="1179243" cy="472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94" y="348268"/>
            <a:ext cx="8135689" cy="803581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W</a:t>
            </a:r>
            <a:r>
              <a:rPr lang="en-US" sz="2800" b="1" dirty="0" smtClean="0"/>
              <a:t>hat good </a:t>
            </a:r>
            <a:r>
              <a:rPr lang="en-US" sz="2800" b="1" dirty="0"/>
              <a:t>media </a:t>
            </a:r>
            <a:r>
              <a:rPr lang="en-US" sz="2800" b="1" dirty="0" smtClean="0"/>
              <a:t>results </a:t>
            </a:r>
            <a:r>
              <a:rPr lang="en-US" sz="2800" b="1" dirty="0"/>
              <a:t>look </a:t>
            </a:r>
            <a:r>
              <a:rPr lang="en-US" sz="2800" b="1" dirty="0" smtClean="0"/>
              <a:t>like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90459"/>
            <a:ext cx="2905914" cy="3876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12" y="1918908"/>
            <a:ext cx="5028658" cy="628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7" y="4903006"/>
            <a:ext cx="5306165" cy="402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536" y="3554910"/>
            <a:ext cx="5358610" cy="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 r="17369" b="11876"/>
          <a:stretch/>
        </p:blipFill>
        <p:spPr>
          <a:xfrm>
            <a:off x="3607747" y="2722852"/>
            <a:ext cx="1036262" cy="564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3926" y="1635870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 Tips for Improving Your Business with Analytics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1880" y="3266114"/>
            <a:ext cx="597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Swelling Docket Pushing Delaware Judges to Transfer Cases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16307" y="4595229"/>
            <a:ext cx="597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Daily Habits Of Rainmakers &amp; How They Can Work For You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648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Announcements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2" y="1561356"/>
            <a:ext cx="4324425" cy="3361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7" y="1621347"/>
            <a:ext cx="3816425" cy="72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474048" y="3505572"/>
            <a:ext cx="2952328" cy="1924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2" b="57096"/>
          <a:stretch/>
        </p:blipFill>
        <p:spPr>
          <a:xfrm>
            <a:off x="474048" y="2344922"/>
            <a:ext cx="1903234" cy="116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" y="1213308"/>
            <a:ext cx="2153736" cy="410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5261"/>
            <a:ext cx="1725050" cy="6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09" y="367700"/>
            <a:ext cx="8568952" cy="780276"/>
          </a:xfrm>
        </p:spPr>
        <p:txBody>
          <a:bodyPr/>
          <a:lstStyle/>
          <a:p>
            <a:r>
              <a:rPr lang="en-US" sz="2800" b="1" dirty="0" smtClean="0"/>
              <a:t>Thought leadership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8" y="1489348"/>
            <a:ext cx="3823533" cy="2064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0" y="4598123"/>
            <a:ext cx="4032448" cy="440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0" y="4313339"/>
            <a:ext cx="3708891" cy="300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8" y="3688337"/>
            <a:ext cx="3823533" cy="594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3080"/>
            <a:ext cx="2808312" cy="2159839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4127"/>
            <a:ext cx="3399192" cy="25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Thought leadership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www.bloomberg.com/news/videos/2017-07-10/why-m-a-in-the-second-half-may-be-disappointing-video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5" name="Bloomber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9900"/>
            <a:ext cx="914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Leverage your press coverage on social media 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Post positive news coverage on LinkedIn and Twitter</a:t>
            </a:r>
          </a:p>
          <a:p>
            <a:r>
              <a:rPr lang="en-US" dirty="0" smtClean="0"/>
              <a:t>Follow and tag relevant press and they might follow you back! </a:t>
            </a:r>
          </a:p>
          <a:p>
            <a:r>
              <a:rPr lang="en-US" dirty="0" smtClean="0"/>
              <a:t>Use hashtags: #</a:t>
            </a:r>
            <a:r>
              <a:rPr lang="en-US" dirty="0" err="1" smtClean="0"/>
              <a:t>capmarkets</a:t>
            </a:r>
            <a:r>
              <a:rPr lang="en-US" dirty="0" smtClean="0"/>
              <a:t> #</a:t>
            </a:r>
            <a:r>
              <a:rPr lang="en-US" dirty="0" err="1" smtClean="0"/>
              <a:t>privateequity</a:t>
            </a:r>
            <a:r>
              <a:rPr lang="en-US" dirty="0" smtClean="0"/>
              <a:t> #</a:t>
            </a:r>
            <a:r>
              <a:rPr lang="en-US" dirty="0" err="1" smtClean="0"/>
              <a:t>internationallaw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97660"/>
            <a:ext cx="1273324" cy="1273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084180"/>
            <a:ext cx="1598692" cy="159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5504"/>
            <a:ext cx="8058150" cy="1108472"/>
          </a:xfrm>
        </p:spPr>
        <p:txBody>
          <a:bodyPr/>
          <a:lstStyle/>
          <a:p>
            <a:r>
              <a:rPr lang="en-US" sz="2800" b="1" dirty="0" smtClean="0"/>
              <a:t>Agenda</a:t>
            </a:r>
            <a:endParaRPr lang="en-US" sz="2800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95536" y="1417340"/>
            <a:ext cx="8496944" cy="3816424"/>
          </a:xfrm>
        </p:spPr>
        <p:txBody>
          <a:bodyPr/>
          <a:lstStyle/>
          <a:p>
            <a:pPr lvl="0"/>
            <a:r>
              <a:rPr lang="en-US" sz="1600" dirty="0" smtClean="0"/>
              <a:t>Introduction: why is this important?</a:t>
            </a:r>
            <a:endParaRPr lang="en-US" sz="1600" dirty="0"/>
          </a:p>
          <a:p>
            <a:pPr lvl="0"/>
            <a:r>
              <a:rPr lang="en-US" sz="1600" dirty="0" smtClean="0"/>
              <a:t>Establishing good relationships with </a:t>
            </a:r>
            <a:r>
              <a:rPr lang="en-US" sz="1600" dirty="0"/>
              <a:t>the press</a:t>
            </a:r>
          </a:p>
          <a:p>
            <a:pPr lvl="0"/>
            <a:r>
              <a:rPr lang="en-US" sz="1600" dirty="0"/>
              <a:t>G</a:t>
            </a:r>
            <a:r>
              <a:rPr lang="en-US" sz="1600" dirty="0" smtClean="0"/>
              <a:t>round </a:t>
            </a:r>
            <a:r>
              <a:rPr lang="en-US" sz="1600" dirty="0"/>
              <a:t>rules of a press </a:t>
            </a:r>
            <a:r>
              <a:rPr lang="en-US" sz="1600" dirty="0" smtClean="0"/>
              <a:t>interview</a:t>
            </a:r>
          </a:p>
          <a:p>
            <a:pPr lvl="0"/>
            <a:r>
              <a:rPr lang="en-US" sz="1600" dirty="0"/>
              <a:t>Conflict checks and press policies </a:t>
            </a:r>
            <a:endParaRPr lang="en-US" sz="1600" dirty="0" smtClean="0"/>
          </a:p>
          <a:p>
            <a:r>
              <a:rPr lang="en-US" sz="1600" dirty="0"/>
              <a:t>Preparing for </a:t>
            </a:r>
            <a:r>
              <a:rPr lang="en-US" sz="1600" dirty="0" smtClean="0"/>
              <a:t>media </a:t>
            </a:r>
            <a:r>
              <a:rPr lang="en-US" sz="1600" dirty="0"/>
              <a:t>interviews </a:t>
            </a:r>
            <a:endParaRPr lang="en-US" sz="1600" dirty="0" smtClean="0"/>
          </a:p>
          <a:p>
            <a:r>
              <a:rPr lang="en-US" sz="1600" dirty="0" smtClean="0"/>
              <a:t>Managing potentially “negative” press and challenging questions </a:t>
            </a:r>
          </a:p>
          <a:p>
            <a:r>
              <a:rPr lang="en-US" sz="1600" dirty="0" smtClean="0"/>
              <a:t>What good </a:t>
            </a:r>
            <a:r>
              <a:rPr lang="en-US" sz="1600" dirty="0"/>
              <a:t>media results look </a:t>
            </a:r>
            <a:r>
              <a:rPr lang="en-US" sz="1600" dirty="0" smtClean="0"/>
              <a:t>like</a:t>
            </a:r>
          </a:p>
          <a:p>
            <a:r>
              <a:rPr lang="en-US" sz="1600" dirty="0"/>
              <a:t>Leverage your press coverage on social media 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global media relations team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15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The Media Relations Team 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19</a:t>
            </a:fld>
            <a:endParaRPr lang="en-US" noProof="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47585" y="1323969"/>
            <a:ext cx="1848830" cy="924415"/>
            <a:chOff x="3360060" y="565382"/>
            <a:chExt cx="1848830" cy="924415"/>
          </a:xfrm>
        </p:grpSpPr>
        <p:sp>
          <p:nvSpPr>
            <p:cNvPr id="27" name="Rectangle 26"/>
            <p:cNvSpPr/>
            <p:nvPr/>
          </p:nvSpPr>
          <p:spPr>
            <a:xfrm>
              <a:off x="3360060" y="565382"/>
              <a:ext cx="1848830" cy="9244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3360060" y="565382"/>
              <a:ext cx="1848830" cy="924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err="1" smtClean="0"/>
                <a:t>Mikki</a:t>
              </a:r>
              <a:r>
                <a:rPr lang="en-US" sz="1400" b="1" kern="1200" dirty="0" smtClean="0"/>
                <a:t> Mahan </a:t>
              </a:r>
              <a:br>
                <a:rPr lang="en-US" sz="1400" b="1" kern="1200" dirty="0" smtClean="0"/>
              </a:br>
              <a:r>
                <a:rPr lang="en-US" sz="1200" kern="1200" dirty="0" smtClean="0"/>
                <a:t>Global Head of Communications </a:t>
              </a:r>
              <a:endParaRPr lang="en-US" sz="12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1957" y="3949309"/>
            <a:ext cx="1848830" cy="924415"/>
            <a:chOff x="4432" y="3190722"/>
            <a:chExt cx="1848830" cy="924415"/>
          </a:xfrm>
        </p:grpSpPr>
        <p:sp>
          <p:nvSpPr>
            <p:cNvPr id="25" name="Rectangle 24"/>
            <p:cNvSpPr/>
            <p:nvPr/>
          </p:nvSpPr>
          <p:spPr>
            <a:xfrm>
              <a:off x="4432" y="3190722"/>
              <a:ext cx="1848830" cy="9244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4432" y="3190722"/>
              <a:ext cx="1848830" cy="924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Erin </a:t>
              </a:r>
              <a:r>
                <a:rPr lang="en-US" sz="1200" b="1" kern="1200" dirty="0" err="1" smtClean="0">
                  <a:solidFill>
                    <a:schemeClr val="tx1"/>
                  </a:solidFill>
                </a:rPr>
                <a:t>Hershkowitz</a:t>
              </a:r>
              <a:r>
                <a:rPr lang="en-US" sz="1200" b="1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kern="1200" dirty="0" smtClean="0">
                  <a:solidFill>
                    <a:schemeClr val="tx1"/>
                  </a:solidFill>
                </a:rPr>
                <a:t/>
              </a:r>
              <a:br>
                <a:rPr lang="en-US" sz="1200" kern="1200" dirty="0" smtClean="0">
                  <a:solidFill>
                    <a:schemeClr val="tx1"/>
                  </a:solidFill>
                </a:rPr>
              </a:br>
              <a:r>
                <a:rPr lang="en-US" sz="1200" kern="1200" dirty="0" smtClean="0">
                  <a:solidFill>
                    <a:schemeClr val="tx1"/>
                  </a:solidFill>
                </a:rPr>
                <a:t>Media Relations Manager, Americas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29042" y="3949309"/>
            <a:ext cx="1848830" cy="924415"/>
            <a:chOff x="2241517" y="3190722"/>
            <a:chExt cx="1848830" cy="924415"/>
          </a:xfrm>
        </p:grpSpPr>
        <p:sp>
          <p:nvSpPr>
            <p:cNvPr id="23" name="Rectangle 22"/>
            <p:cNvSpPr/>
            <p:nvPr/>
          </p:nvSpPr>
          <p:spPr>
            <a:xfrm>
              <a:off x="2241517" y="3190722"/>
              <a:ext cx="1848830" cy="924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241517" y="3190722"/>
              <a:ext cx="1848830" cy="924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Luis </a:t>
              </a:r>
              <a:r>
                <a:rPr lang="en-US" sz="1200" b="1" kern="1200" dirty="0" err="1" smtClean="0">
                  <a:solidFill>
                    <a:schemeClr val="tx1"/>
                  </a:solidFill>
                </a:rPr>
                <a:t>Mocete</a:t>
              </a:r>
              <a:r>
                <a:rPr lang="en-US" sz="1200" kern="1200" dirty="0" smtClean="0">
                  <a:solidFill>
                    <a:schemeClr val="tx1"/>
                  </a:solidFill>
                </a:rPr>
                <a:t/>
              </a:r>
              <a:br>
                <a:rPr lang="en-US" sz="1200" kern="1200" dirty="0" smtClean="0">
                  <a:solidFill>
                    <a:schemeClr val="tx1"/>
                  </a:solidFill>
                </a:rPr>
              </a:br>
              <a:r>
                <a:rPr lang="en-US" sz="1200" kern="1200" dirty="0" smtClean="0">
                  <a:solidFill>
                    <a:schemeClr val="tx1"/>
                  </a:solidFill>
                </a:rPr>
                <a:t>Senior Media Relations Manager, Americas 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66128" y="3949309"/>
            <a:ext cx="1848830" cy="924415"/>
            <a:chOff x="4478603" y="3190722"/>
            <a:chExt cx="1848830" cy="924415"/>
          </a:xfrm>
        </p:grpSpPr>
        <p:sp>
          <p:nvSpPr>
            <p:cNvPr id="21" name="Rectangle 20"/>
            <p:cNvSpPr/>
            <p:nvPr/>
          </p:nvSpPr>
          <p:spPr>
            <a:xfrm>
              <a:off x="4478603" y="3190722"/>
              <a:ext cx="1848830" cy="924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4478603" y="3190722"/>
              <a:ext cx="1848830" cy="924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Andrew </a:t>
              </a:r>
              <a:r>
                <a:rPr lang="en-US" sz="1200" b="1" kern="1200" dirty="0" err="1" smtClean="0">
                  <a:solidFill>
                    <a:schemeClr val="tx1"/>
                  </a:solidFill>
                </a:rPr>
                <a:t>Newsham</a:t>
              </a:r>
              <a:r>
                <a:rPr lang="en-US" sz="1200" b="1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kern="1200" dirty="0" smtClean="0">
                  <a:solidFill>
                    <a:schemeClr val="tx1"/>
                  </a:solidFill>
                </a:rPr>
                <a:t/>
              </a:r>
              <a:br>
                <a:rPr lang="en-US" sz="1200" kern="1200" dirty="0" smtClean="0">
                  <a:solidFill>
                    <a:schemeClr val="tx1"/>
                  </a:solidFill>
                </a:rPr>
              </a:br>
              <a:r>
                <a:rPr lang="en-US" sz="1200" kern="1200" dirty="0" smtClean="0">
                  <a:solidFill>
                    <a:schemeClr val="tx1"/>
                  </a:solidFill>
                </a:rPr>
                <a:t>Senior Media Relations Manager, EMEA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3213" y="3949309"/>
            <a:ext cx="1848830" cy="924415"/>
            <a:chOff x="6715688" y="3190722"/>
            <a:chExt cx="1848830" cy="924415"/>
          </a:xfrm>
        </p:grpSpPr>
        <p:sp>
          <p:nvSpPr>
            <p:cNvPr id="19" name="Rectangle 18"/>
            <p:cNvSpPr/>
            <p:nvPr/>
          </p:nvSpPr>
          <p:spPr>
            <a:xfrm>
              <a:off x="6715688" y="3190722"/>
              <a:ext cx="1848830" cy="9244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6715688" y="3190722"/>
              <a:ext cx="1848830" cy="9244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Charlotte Sansom </a:t>
              </a:r>
              <a:br>
                <a:rPr lang="en-US" sz="1200" b="1" kern="1200" dirty="0" smtClean="0">
                  <a:solidFill>
                    <a:schemeClr val="tx1"/>
                  </a:solidFill>
                </a:rPr>
              </a:br>
              <a:r>
                <a:rPr lang="en-US" sz="1200" kern="1200" dirty="0" smtClean="0">
                  <a:solidFill>
                    <a:schemeClr val="tx1"/>
                  </a:solidFill>
                </a:rPr>
                <a:t>Senior</a:t>
              </a:r>
              <a:r>
                <a:rPr lang="en-US" sz="1200" b="1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kern="1200" dirty="0" smtClean="0">
                  <a:solidFill>
                    <a:schemeClr val="tx1"/>
                  </a:solidFill>
                </a:rPr>
                <a:t>Media Relations Manager, EMEA 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29042" y="2636639"/>
            <a:ext cx="1848830" cy="924415"/>
            <a:chOff x="2241517" y="1878052"/>
            <a:chExt cx="1848830" cy="924415"/>
          </a:xfrm>
        </p:grpSpPr>
        <p:sp>
          <p:nvSpPr>
            <p:cNvPr id="17" name="Rectangle 16"/>
            <p:cNvSpPr/>
            <p:nvPr/>
          </p:nvSpPr>
          <p:spPr>
            <a:xfrm>
              <a:off x="2241517" y="1878052"/>
              <a:ext cx="1848830" cy="9244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241517" y="1878052"/>
              <a:ext cx="1848830" cy="9244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Justin </a:t>
              </a:r>
              <a:r>
                <a:rPr lang="en-US" sz="1200" b="1" kern="1200" dirty="0" err="1" smtClean="0">
                  <a:solidFill>
                    <a:schemeClr val="tx1"/>
                  </a:solidFill>
                </a:rPr>
                <a:t>Perras</a:t>
              </a:r>
              <a:r>
                <a:rPr lang="en-US" sz="1200" b="1" kern="1200" dirty="0" smtClean="0">
                  <a:solidFill>
                    <a:schemeClr val="tx1"/>
                  </a:solidFill>
                </a:rPr>
                <a:t/>
              </a:r>
              <a:br>
                <a:rPr lang="en-US" sz="1200" b="1" kern="1200" dirty="0" smtClean="0">
                  <a:solidFill>
                    <a:schemeClr val="tx1"/>
                  </a:solidFill>
                </a:rPr>
              </a:br>
              <a:r>
                <a:rPr lang="en-US" sz="1200" kern="1200" dirty="0" smtClean="0">
                  <a:solidFill>
                    <a:schemeClr val="tx1"/>
                  </a:solidFill>
                </a:rPr>
                <a:t>Global Director of Media Relations 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Elbow Connector 29"/>
          <p:cNvCxnSpPr>
            <a:stCxn id="28" idx="2"/>
            <a:endCxn id="17" idx="3"/>
          </p:cNvCxnSpPr>
          <p:nvPr/>
        </p:nvCxnSpPr>
        <p:spPr bwMode="auto">
          <a:xfrm rot="5400000">
            <a:off x="4049705" y="2576551"/>
            <a:ext cx="850463" cy="194128"/>
          </a:xfrm>
          <a:prstGeom prst="bentConnector2">
            <a:avLst/>
          </a:prstGeom>
          <a:solidFill>
            <a:srgbClr val="3656AB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Elbow Connector 31"/>
          <p:cNvCxnSpPr>
            <a:stCxn id="28" idx="2"/>
            <a:endCxn id="25" idx="0"/>
          </p:cNvCxnSpPr>
          <p:nvPr/>
        </p:nvCxnSpPr>
        <p:spPr bwMode="auto">
          <a:xfrm rot="5400000">
            <a:off x="2043724" y="1421032"/>
            <a:ext cx="1700925" cy="3355628"/>
          </a:xfrm>
          <a:prstGeom prst="bentConnector3">
            <a:avLst>
              <a:gd name="adj1" fmla="val 85839"/>
            </a:avLst>
          </a:prstGeom>
          <a:solidFill>
            <a:srgbClr val="3656AB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Elbow Connector 33"/>
          <p:cNvCxnSpPr>
            <a:stCxn id="28" idx="2"/>
            <a:endCxn id="23" idx="0"/>
          </p:cNvCxnSpPr>
          <p:nvPr/>
        </p:nvCxnSpPr>
        <p:spPr bwMode="auto">
          <a:xfrm rot="5400000">
            <a:off x="3162267" y="2539575"/>
            <a:ext cx="1700925" cy="1118543"/>
          </a:xfrm>
          <a:prstGeom prst="bentConnector3">
            <a:avLst>
              <a:gd name="adj1" fmla="val 85839"/>
            </a:avLst>
          </a:prstGeom>
          <a:solidFill>
            <a:srgbClr val="3656AB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Elbow Connector 35"/>
          <p:cNvCxnSpPr>
            <a:stCxn id="28" idx="2"/>
            <a:endCxn id="21" idx="0"/>
          </p:cNvCxnSpPr>
          <p:nvPr/>
        </p:nvCxnSpPr>
        <p:spPr bwMode="auto">
          <a:xfrm rot="16200000" flipH="1">
            <a:off x="4280809" y="2539574"/>
            <a:ext cx="1700925" cy="1118543"/>
          </a:xfrm>
          <a:prstGeom prst="bentConnector3">
            <a:avLst>
              <a:gd name="adj1" fmla="val 85839"/>
            </a:avLst>
          </a:prstGeom>
          <a:solidFill>
            <a:srgbClr val="3656AB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37"/>
          <p:cNvCxnSpPr>
            <a:stCxn id="28" idx="2"/>
            <a:endCxn id="19" idx="0"/>
          </p:cNvCxnSpPr>
          <p:nvPr/>
        </p:nvCxnSpPr>
        <p:spPr bwMode="auto">
          <a:xfrm rot="16200000" flipH="1">
            <a:off x="5399352" y="1421032"/>
            <a:ext cx="1700925" cy="3355628"/>
          </a:xfrm>
          <a:prstGeom prst="bentConnector3">
            <a:avLst>
              <a:gd name="adj1" fmla="val 85839"/>
            </a:avLst>
          </a:prstGeom>
          <a:solidFill>
            <a:srgbClr val="3656AB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226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56" y="409229"/>
            <a:ext cx="8058150" cy="648072"/>
          </a:xfrm>
        </p:spPr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The importance </a:t>
            </a:r>
            <a:r>
              <a:rPr lang="en-US" sz="2800" b="1" dirty="0"/>
              <a:t>of building a media presence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9" name="Oval 8"/>
          <p:cNvSpPr/>
          <p:nvPr/>
        </p:nvSpPr>
        <p:spPr>
          <a:xfrm>
            <a:off x="463956" y="1594820"/>
            <a:ext cx="2916874" cy="2760665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3607849" y="1400899"/>
            <a:ext cx="1324176" cy="1324176"/>
            <a:chOff x="4267089" y="9633"/>
            <a:chExt cx="1324176" cy="1324176"/>
          </a:xfrm>
        </p:grpSpPr>
        <p:sp>
          <p:nvSpPr>
            <p:cNvPr id="17" name="Oval 16"/>
            <p:cNvSpPr/>
            <p:nvPr/>
          </p:nvSpPr>
          <p:spPr>
            <a:xfrm>
              <a:off x="4267089" y="9633"/>
              <a:ext cx="1324176" cy="1324176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7"/>
            <p:cNvSpPr/>
            <p:nvPr/>
          </p:nvSpPr>
          <p:spPr>
            <a:xfrm>
              <a:off x="4461010" y="203554"/>
              <a:ext cx="936334" cy="936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Your practice</a:t>
              </a:r>
              <a:endParaRPr lang="en-US" sz="20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05115" y="3410700"/>
            <a:ext cx="1329645" cy="1287642"/>
            <a:chOff x="4931930" y="1202556"/>
            <a:chExt cx="1329645" cy="1287642"/>
          </a:xfrm>
        </p:grpSpPr>
        <p:sp>
          <p:nvSpPr>
            <p:cNvPr id="15" name="Oval 14"/>
            <p:cNvSpPr/>
            <p:nvPr/>
          </p:nvSpPr>
          <p:spPr>
            <a:xfrm>
              <a:off x="4931930" y="1202556"/>
              <a:ext cx="1329645" cy="1287642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9"/>
            <p:cNvSpPr/>
            <p:nvPr/>
          </p:nvSpPr>
          <p:spPr>
            <a:xfrm>
              <a:off x="5126652" y="1391127"/>
              <a:ext cx="940201" cy="910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The Firm</a:t>
              </a:r>
              <a:endParaRPr lang="en-US" sz="20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20072" y="2069293"/>
            <a:ext cx="3312368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Providing the right press with information on your work combined with </a:t>
            </a:r>
            <a:r>
              <a:rPr lang="en-US" dirty="0" smtClean="0"/>
              <a:t>insightful </a:t>
            </a:r>
            <a:r>
              <a:rPr lang="en-US" dirty="0"/>
              <a:t>and intelligent comments will get your name out to your target audience as a thought leader in your specific </a:t>
            </a:r>
            <a:r>
              <a:rPr lang="en-US" dirty="0" smtClean="0"/>
              <a:t>practice/sector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3275856" y="2281436"/>
            <a:ext cx="331993" cy="249718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3275857" y="3505572"/>
            <a:ext cx="373420" cy="288032"/>
          </a:xfrm>
          <a:prstGeom prst="line">
            <a:avLst/>
          </a:prstGeom>
          <a:solidFill>
            <a:srgbClr val="3656AB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88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402" y="452661"/>
            <a:ext cx="8058150" cy="687917"/>
          </a:xfrm>
        </p:spPr>
        <p:txBody>
          <a:bodyPr/>
          <a:lstStyle/>
          <a:p>
            <a:pPr lvl="0"/>
            <a:r>
              <a:rPr lang="en-US" sz="2800" b="1" dirty="0" smtClean="0"/>
              <a:t>Establishing good relationships </a:t>
            </a:r>
            <a:r>
              <a:rPr lang="en-US" sz="2800" b="1" dirty="0"/>
              <a:t>with the press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7544" y="1392957"/>
            <a:ext cx="8150400" cy="3430385"/>
          </a:xfrm>
        </p:spPr>
        <p:txBody>
          <a:bodyPr/>
          <a:lstStyle/>
          <a:p>
            <a:pPr lvl="0">
              <a:buClr>
                <a:srgbClr val="46C0E5"/>
              </a:buClr>
            </a:pPr>
            <a:r>
              <a:rPr lang="en-US" dirty="0" smtClean="0"/>
              <a:t>Why is this important?</a:t>
            </a:r>
          </a:p>
          <a:p>
            <a:pPr lvl="1">
              <a:buClr>
                <a:srgbClr val="46C0E5"/>
              </a:buClr>
            </a:pPr>
            <a:r>
              <a:rPr lang="en-US" dirty="0" smtClean="0"/>
              <a:t>Positive media coverage</a:t>
            </a:r>
          </a:p>
          <a:p>
            <a:pPr lvl="1">
              <a:buClr>
                <a:srgbClr val="46C0E5"/>
              </a:buClr>
            </a:pPr>
            <a:r>
              <a:rPr lang="en-US" dirty="0" smtClean="0"/>
              <a:t>Placing positive stories that we want in the public sphere </a:t>
            </a:r>
          </a:p>
          <a:p>
            <a:pPr lvl="1">
              <a:buClr>
                <a:srgbClr val="46C0E5"/>
              </a:buClr>
            </a:pPr>
            <a:r>
              <a:rPr lang="en-US" dirty="0"/>
              <a:t>Accuracy and more control over </a:t>
            </a:r>
            <a:r>
              <a:rPr lang="en-US" dirty="0" smtClean="0"/>
              <a:t>messages </a:t>
            </a:r>
          </a:p>
          <a:p>
            <a:pPr lvl="2">
              <a:buClr>
                <a:srgbClr val="46C0E5"/>
              </a:buClr>
            </a:pPr>
            <a:r>
              <a:rPr lang="en-US" dirty="0" smtClean="0"/>
              <a:t>Soften/shape negative stories or comments we don’t want in the public sphere </a:t>
            </a:r>
          </a:p>
          <a:p>
            <a:pPr marL="365760" lvl="1" indent="0">
              <a:buClr>
                <a:srgbClr val="46C0E5"/>
              </a:buClr>
              <a:buNone/>
            </a:pPr>
            <a:r>
              <a:rPr lang="en-US" b="1" i="1" dirty="0" smtClean="0"/>
              <a:t>In the end the right coverage can result in lead generation!</a:t>
            </a:r>
            <a:endParaRPr lang="en-US" b="1" i="1" dirty="0"/>
          </a:p>
          <a:p>
            <a:pPr marL="365760" lvl="1" indent="0">
              <a:buClr>
                <a:srgbClr val="46C0E5"/>
              </a:buCl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61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Establishing </a:t>
            </a:r>
            <a:r>
              <a:rPr lang="en-US" sz="2800" b="1" dirty="0" smtClean="0"/>
              <a:t>a good relationship </a:t>
            </a:r>
            <a:r>
              <a:rPr lang="en-US" sz="2800" b="1" dirty="0"/>
              <a:t>with the press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7544" y="1345332"/>
            <a:ext cx="8150400" cy="3430385"/>
          </a:xfrm>
        </p:spPr>
        <p:txBody>
          <a:bodyPr/>
          <a:lstStyle/>
          <a:p>
            <a:r>
              <a:rPr lang="en-US" dirty="0" smtClean="0"/>
              <a:t>How do we accomplish this?</a:t>
            </a:r>
          </a:p>
          <a:p>
            <a:pPr lvl="1"/>
            <a:r>
              <a:rPr lang="en-US" dirty="0" smtClean="0"/>
              <a:t>Be </a:t>
            </a:r>
            <a:r>
              <a:rPr lang="en-US" dirty="0"/>
              <a:t>a credible and reliable source</a:t>
            </a:r>
          </a:p>
          <a:p>
            <a:pPr lvl="1"/>
            <a:r>
              <a:rPr lang="en-US" dirty="0" smtClean="0"/>
              <a:t>Be </a:t>
            </a:r>
            <a:r>
              <a:rPr lang="en-US" dirty="0"/>
              <a:t>honest and provide your knowledge </a:t>
            </a:r>
            <a:endParaRPr lang="en-US" dirty="0" smtClean="0"/>
          </a:p>
          <a:p>
            <a:pPr lvl="2"/>
            <a:r>
              <a:rPr lang="en-US" dirty="0"/>
              <a:t>I</a:t>
            </a:r>
            <a:r>
              <a:rPr lang="en-US" dirty="0" smtClean="0"/>
              <a:t>t’s </a:t>
            </a:r>
            <a:r>
              <a:rPr lang="en-US" dirty="0"/>
              <a:t>more valuable than </a:t>
            </a:r>
            <a:r>
              <a:rPr lang="en-US" dirty="0" smtClean="0"/>
              <a:t>spin </a:t>
            </a:r>
          </a:p>
          <a:p>
            <a:pPr lvl="2"/>
            <a:r>
              <a:rPr lang="en-US" dirty="0" smtClean="0"/>
              <a:t>You will have to back up what you say</a:t>
            </a:r>
          </a:p>
          <a:p>
            <a:pPr lvl="1"/>
            <a:r>
              <a:rPr lang="en-US" dirty="0" smtClean="0"/>
              <a:t>Make </a:t>
            </a:r>
            <a:r>
              <a:rPr lang="en-US" dirty="0"/>
              <a:t>the commitment </a:t>
            </a:r>
            <a:r>
              <a:rPr lang="en-US" dirty="0" smtClean="0"/>
              <a:t>to meet with press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ake the time for coffee, lunch, drinks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56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2"/>
            <a:ext cx="8784976" cy="875589"/>
          </a:xfrm>
        </p:spPr>
        <p:txBody>
          <a:bodyPr/>
          <a:lstStyle/>
          <a:p>
            <a:pPr lvl="0"/>
            <a:r>
              <a:rPr lang="en-US" sz="2800" b="1" dirty="0"/>
              <a:t>G</a:t>
            </a:r>
            <a:r>
              <a:rPr lang="en-US" sz="2800" b="1" dirty="0" smtClean="0"/>
              <a:t>round </a:t>
            </a:r>
            <a:r>
              <a:rPr lang="en-US" sz="2800" b="1" dirty="0"/>
              <a:t>rules of a </a:t>
            </a:r>
            <a:r>
              <a:rPr lang="en-US" sz="2800" b="1" dirty="0" smtClean="0"/>
              <a:t>press interview</a:t>
            </a:r>
            <a:endParaRPr lang="en-US" sz="2800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7544" y="1417340"/>
            <a:ext cx="8280920" cy="3600400"/>
          </a:xfrm>
        </p:spPr>
        <p:txBody>
          <a:bodyPr/>
          <a:lstStyle/>
          <a:p>
            <a:r>
              <a:rPr lang="en-US" sz="1800" b="1" u="sng" dirty="0" smtClean="0"/>
              <a:t>On </a:t>
            </a:r>
            <a:r>
              <a:rPr lang="en-US" sz="1800" b="1" u="sng" dirty="0"/>
              <a:t>the </a:t>
            </a:r>
            <a:r>
              <a:rPr lang="en-US" sz="1800" b="1" u="sng" dirty="0" smtClean="0"/>
              <a:t>record:</a:t>
            </a:r>
            <a:r>
              <a:rPr lang="en-US" sz="1800" b="1" dirty="0" smtClean="0"/>
              <a:t> </a:t>
            </a:r>
            <a:r>
              <a:rPr lang="en-US" sz="1800" dirty="0"/>
              <a:t>a</a:t>
            </a:r>
            <a:r>
              <a:rPr lang="en-US" sz="1800" dirty="0" smtClean="0"/>
              <a:t>nything you say can be used and attributed to you </a:t>
            </a:r>
            <a:endParaRPr lang="en-US" sz="1800" dirty="0"/>
          </a:p>
          <a:p>
            <a:r>
              <a:rPr lang="en-US" sz="1800" b="1" u="sng" dirty="0" smtClean="0"/>
              <a:t>Off </a:t>
            </a:r>
            <a:r>
              <a:rPr lang="en-US" sz="1800" b="1" u="sng" dirty="0"/>
              <a:t>the </a:t>
            </a:r>
            <a:r>
              <a:rPr lang="en-US" sz="1800" b="1" u="sng" dirty="0" smtClean="0"/>
              <a:t>record:</a:t>
            </a:r>
            <a:r>
              <a:rPr lang="en-US" sz="1800" dirty="0" smtClean="0"/>
              <a:t> no comments you make will be attributed to you/the Firm or shared with others</a:t>
            </a:r>
          </a:p>
          <a:p>
            <a:r>
              <a:rPr lang="en-US" sz="1800" b="1" u="sng" dirty="0"/>
              <a:t>On background</a:t>
            </a:r>
            <a:r>
              <a:rPr lang="en-US" sz="1800" b="1" dirty="0"/>
              <a:t>: </a:t>
            </a:r>
            <a:r>
              <a:rPr lang="en-US" sz="1800" dirty="0"/>
              <a:t>your comments may not be attributed to </a:t>
            </a:r>
            <a:r>
              <a:rPr lang="en-US" sz="1800" dirty="0" smtClean="0"/>
              <a:t>you/the Firm</a:t>
            </a:r>
            <a:endParaRPr lang="en-US" sz="1800" dirty="0"/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omments </a:t>
            </a:r>
            <a:r>
              <a:rPr lang="en-US" sz="1600" dirty="0"/>
              <a:t>are used as background information to help media frame an article and/or used as a blind quote </a:t>
            </a:r>
            <a:endParaRPr lang="en-US" sz="1800" dirty="0"/>
          </a:p>
          <a:p>
            <a:pPr lvl="3"/>
            <a:r>
              <a:rPr lang="en-US" sz="1400" dirty="0" smtClean="0"/>
              <a:t>…“</a:t>
            </a:r>
            <a:r>
              <a:rPr lang="en-US" sz="1400" dirty="0"/>
              <a:t>says an international trade lawyer”  </a:t>
            </a:r>
          </a:p>
          <a:p>
            <a:pPr lvl="3"/>
            <a:r>
              <a:rPr lang="en-US" sz="1400" dirty="0" smtClean="0"/>
              <a:t>…“</a:t>
            </a:r>
            <a:r>
              <a:rPr lang="en-US" sz="1400" dirty="0"/>
              <a:t>said a tax attorney”    </a:t>
            </a:r>
            <a:endParaRPr lang="en-US" sz="1400" dirty="0" smtClean="0"/>
          </a:p>
          <a:p>
            <a:pPr marL="365760" lvl="1" indent="0">
              <a:buNone/>
            </a:pPr>
            <a:r>
              <a:rPr lang="en-US" sz="1400" b="1" i="1" dirty="0" smtClean="0"/>
              <a:t>*However, if you don’t want to see it in print, don’t say it!</a:t>
            </a:r>
            <a:endParaRPr lang="en-US" sz="14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66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7986142" cy="687917"/>
          </a:xfrm>
        </p:spPr>
        <p:txBody>
          <a:bodyPr/>
          <a:lstStyle/>
          <a:p>
            <a:r>
              <a:rPr lang="en-US" sz="2800" b="1" dirty="0" smtClean="0"/>
              <a:t>Conflict checks and press policies 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7544" y="1417340"/>
            <a:ext cx="8150400" cy="3430385"/>
          </a:xfrm>
        </p:spPr>
        <p:txBody>
          <a:bodyPr/>
          <a:lstStyle/>
          <a:p>
            <a:r>
              <a:rPr lang="en-US" sz="1800" dirty="0" smtClean="0"/>
              <a:t>It is the press office’s job to create and vet media opportunities and clear them of potential client conflicts </a:t>
            </a:r>
            <a:endParaRPr lang="en-US" sz="1800" dirty="0"/>
          </a:p>
          <a:p>
            <a:r>
              <a:rPr lang="en-US" sz="1800" dirty="0" smtClean="0"/>
              <a:t>Always send media inquiries to someone on the media relations team</a:t>
            </a:r>
          </a:p>
          <a:p>
            <a:r>
              <a:rPr lang="en-US" sz="1800" dirty="0" smtClean="0"/>
              <a:t>Our policies: </a:t>
            </a:r>
          </a:p>
          <a:p>
            <a:pPr lvl="1"/>
            <a:r>
              <a:rPr lang="en-US" sz="1600" dirty="0" smtClean="0"/>
              <a:t>The press office must seek permission from the lead relationship partner to be quoted in an article that mentions clients</a:t>
            </a:r>
          </a:p>
          <a:p>
            <a:pPr lvl="1"/>
            <a:r>
              <a:rPr lang="en-US" sz="1600" dirty="0" smtClean="0"/>
              <a:t>You cannot discuss clients and client matters/deals without the client’s permission to do so </a:t>
            </a:r>
          </a:p>
          <a:p>
            <a:pPr lvl="1"/>
            <a:r>
              <a:rPr lang="en-US" sz="1600" dirty="0" smtClean="0"/>
              <a:t>We cannot confirm our involvement in a client matter with the press without the client’s permission to do so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13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3136"/>
            <a:ext cx="8058150" cy="687917"/>
          </a:xfrm>
        </p:spPr>
        <p:txBody>
          <a:bodyPr/>
          <a:lstStyle/>
          <a:p>
            <a:pPr lvl="0"/>
            <a:r>
              <a:rPr lang="en-US" sz="2800" b="1" dirty="0"/>
              <a:t>Preparing for </a:t>
            </a:r>
            <a:r>
              <a:rPr lang="en-US" sz="2800" b="1" dirty="0" smtClean="0"/>
              <a:t>media </a:t>
            </a:r>
            <a:r>
              <a:rPr lang="en-US" sz="2800" b="1" dirty="0"/>
              <a:t>interviews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7544" y="1417340"/>
            <a:ext cx="8150400" cy="34303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Understand </a:t>
            </a:r>
            <a:r>
              <a:rPr lang="en-US" sz="1600" b="1" dirty="0"/>
              <a:t>the Audience</a:t>
            </a:r>
            <a:endParaRPr lang="en-US" sz="1600" dirty="0"/>
          </a:p>
          <a:p>
            <a:r>
              <a:rPr lang="en-US" sz="1600" dirty="0" smtClean="0"/>
              <a:t>Be mindful that when you are speaking with the media, you are talking </a:t>
            </a:r>
            <a:r>
              <a:rPr lang="en-US" sz="1600" dirty="0"/>
              <a:t>to the end reader – not the reporter.  Is this a newswire that other reporters will read?  A columnist reaching a business audience?  A reporter for a daily newspaper who is writing for the general public?  It is important </a:t>
            </a:r>
            <a:r>
              <a:rPr lang="en-US" sz="1600" dirty="0" smtClean="0"/>
              <a:t>to understand </a:t>
            </a:r>
            <a:r>
              <a:rPr lang="en-US" sz="1600" dirty="0"/>
              <a:t>how to tell </a:t>
            </a:r>
            <a:r>
              <a:rPr lang="en-US" sz="1600" dirty="0" smtClean="0"/>
              <a:t>your </a:t>
            </a:r>
            <a:r>
              <a:rPr lang="en-US" sz="1600" dirty="0"/>
              <a:t>story depending upon how the news will be consumed.</a:t>
            </a:r>
          </a:p>
          <a:p>
            <a:pPr marL="0" indent="0">
              <a:buNone/>
            </a:pPr>
            <a:r>
              <a:rPr lang="en-US" sz="1600" b="1" dirty="0" smtClean="0"/>
              <a:t>Know </a:t>
            </a:r>
            <a:r>
              <a:rPr lang="en-US" sz="1600" b="1" dirty="0"/>
              <a:t>the Interview Ground Rules</a:t>
            </a:r>
            <a:endParaRPr lang="en-US" sz="1600" dirty="0"/>
          </a:p>
          <a:p>
            <a:r>
              <a:rPr lang="en-US" sz="1600" dirty="0" smtClean="0"/>
              <a:t>Before you begin an interview, be clear on </a:t>
            </a:r>
            <a:r>
              <a:rPr lang="en-US" sz="1600" dirty="0"/>
              <a:t>whether the interview is for </a:t>
            </a:r>
            <a:r>
              <a:rPr lang="en-US" sz="1600" dirty="0" smtClean="0"/>
              <a:t>attribution, </a:t>
            </a:r>
            <a:r>
              <a:rPr lang="en-US" sz="1600" dirty="0"/>
              <a:t>off-the-record or </a:t>
            </a:r>
            <a:r>
              <a:rPr lang="en-US" sz="1600" dirty="0" smtClean="0"/>
              <a:t>on-background. Communicate </a:t>
            </a:r>
            <a:r>
              <a:rPr lang="en-US" sz="1600" dirty="0"/>
              <a:t>that while off-the-record interviews can be helpful to build relationships, one is never truly off-the-record.  In other words, do not say anything you do not want to see printed.</a:t>
            </a:r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17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430024"/>
            <a:ext cx="8058150" cy="687917"/>
          </a:xfrm>
        </p:spPr>
        <p:txBody>
          <a:bodyPr/>
          <a:lstStyle/>
          <a:p>
            <a:r>
              <a:rPr lang="en-US" sz="2800" b="1" dirty="0"/>
              <a:t>Preparing for </a:t>
            </a:r>
            <a:r>
              <a:rPr lang="en-US" sz="2800" b="1" dirty="0" smtClean="0"/>
              <a:t>media </a:t>
            </a:r>
            <a:r>
              <a:rPr lang="en-US" sz="2800" b="1" dirty="0"/>
              <a:t>interviews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7544" y="1273324"/>
            <a:ext cx="8150400" cy="34303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Develop </a:t>
            </a:r>
            <a:r>
              <a:rPr lang="en-US" sz="1600" b="1" dirty="0" smtClean="0"/>
              <a:t>Messages</a:t>
            </a:r>
            <a:endParaRPr lang="en-US" sz="1600" dirty="0" smtClean="0"/>
          </a:p>
          <a:p>
            <a:pPr marL="365760" lvl="1" indent="-365760">
              <a:buClr>
                <a:schemeClr val="accent3"/>
              </a:buClr>
              <a:buFont typeface="Wingdings 2" panose="05020102010507070707" pitchFamily="18" charset="2"/>
              <a:buChar char=""/>
            </a:pPr>
            <a:r>
              <a:rPr lang="en-US" sz="1600" dirty="0" smtClean="0"/>
              <a:t>You should </a:t>
            </a:r>
            <a:r>
              <a:rPr lang="en-US" sz="1600" dirty="0"/>
              <a:t>not participate blindly in media interviews.  T</a:t>
            </a:r>
            <a:r>
              <a:rPr lang="en-US" sz="1600" dirty="0" smtClean="0"/>
              <a:t>ake </a:t>
            </a:r>
            <a:r>
              <a:rPr lang="en-US" sz="1600" dirty="0"/>
              <a:t>time to think about what </a:t>
            </a:r>
            <a:r>
              <a:rPr lang="en-US" sz="1600" dirty="0" smtClean="0"/>
              <a:t>you </a:t>
            </a:r>
            <a:r>
              <a:rPr lang="en-US" sz="1600" dirty="0"/>
              <a:t>want to say in </a:t>
            </a:r>
            <a:r>
              <a:rPr lang="en-US" sz="1600" dirty="0" smtClean="0"/>
              <a:t>3-4 short </a:t>
            </a:r>
            <a:r>
              <a:rPr lang="en-US" sz="1600" dirty="0"/>
              <a:t>messages</a:t>
            </a:r>
            <a:r>
              <a:rPr lang="en-US" sz="1600" dirty="0" smtClean="0"/>
              <a:t>. </a:t>
            </a:r>
            <a:r>
              <a:rPr lang="en-US" sz="1600" dirty="0"/>
              <a:t>Say your main key messages up front and then provide the supporting information (inverted pyramid</a:t>
            </a:r>
            <a:r>
              <a:rPr lang="en-US" sz="1600" dirty="0" smtClean="0"/>
              <a:t>) -- </a:t>
            </a:r>
            <a:r>
              <a:rPr lang="en-US" sz="1600" dirty="0"/>
              <a:t>this is the opposite of how we speak in </a:t>
            </a:r>
            <a:r>
              <a:rPr lang="en-US" sz="1600" dirty="0" smtClean="0"/>
              <a:t>a regular conversation. 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Read up on the Reporter </a:t>
            </a:r>
          </a:p>
          <a:p>
            <a:r>
              <a:rPr lang="en-US" sz="1600" dirty="0" smtClean="0"/>
              <a:t>We will arm you with a briefing document before an interview. </a:t>
            </a:r>
            <a:r>
              <a:rPr lang="en-US" sz="1600" dirty="0"/>
              <a:t>T</a:t>
            </a:r>
            <a:r>
              <a:rPr lang="en-US" sz="1600" dirty="0" smtClean="0"/>
              <a:t>ake the time to read it and review recent media coverage by the reporter and media outlet.</a:t>
            </a:r>
          </a:p>
          <a:p>
            <a:pPr marL="0" indent="0">
              <a:buNone/>
            </a:pPr>
            <a:r>
              <a:rPr lang="en-US" sz="1600" b="1" dirty="0" smtClean="0"/>
              <a:t>Avoid Jargon</a:t>
            </a:r>
            <a:endParaRPr lang="en-US" sz="1600" dirty="0"/>
          </a:p>
          <a:p>
            <a:r>
              <a:rPr lang="en-US" sz="1600" dirty="0" smtClean="0"/>
              <a:t>You </a:t>
            </a:r>
            <a:r>
              <a:rPr lang="en-US" sz="1600" dirty="0"/>
              <a:t>may assume that a reporter would understand in great detail the topic at hand, but this is not always the case.  To avoid confusion, do not use jargon and speak in simple terms.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&amp;C Standard">
  <a:themeElements>
    <a:clrScheme name="White Rebrand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A5D9"/>
      </a:accent1>
      <a:accent2>
        <a:srgbClr val="DCDDDE"/>
      </a:accent2>
      <a:accent3>
        <a:srgbClr val="46C0E5"/>
      </a:accent3>
      <a:accent4>
        <a:srgbClr val="AFB1B4"/>
      </a:accent4>
      <a:accent5>
        <a:srgbClr val="C5E7F7"/>
      </a:accent5>
      <a:accent6>
        <a:srgbClr val="808285"/>
      </a:accent6>
      <a:hlink>
        <a:srgbClr val="0000FF"/>
      </a:hlink>
      <a:folHlink>
        <a:srgbClr val="800080"/>
      </a:folHlink>
    </a:clrScheme>
    <a:fontScheme name="W&amp;C Standard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tx1"/>
          </a:solidFill>
          <a:headEnd type="none" w="med" len="med"/>
          <a:tailEnd type="none" w="med" len="med"/>
        </a:ln>
      </a:spPr>
      <a:bodyPr rot="0" spcFirstLastPara="0" vertOverflow="overflow" horzOverflow="overflow" vert="horz" wrap="square" lIns="0" tIns="45720" rIns="0" bIns="45720" numCol="1" spcCol="0" rtlCol="0" fromWordArt="0" anchor="ctr" anchorCtr="1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35000"/>
          </a:spcBef>
          <a:spcAft>
            <a:spcPct val="0"/>
          </a:spcAft>
          <a:buClr>
            <a:srgbClr val="00A5D9"/>
          </a:buClr>
          <a:buSzPct val="90000"/>
          <a:buFont typeface="Wingdings" charset="2"/>
          <a:buNone/>
          <a:tabLst>
            <a:tab pos="400050" algn="l"/>
          </a:tabLst>
          <a:defRPr kumimoji="0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 bwMode="auto">
        <a:solidFill>
          <a:srgbClr val="3656AB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Text pages 1">
        <a:dk1>
          <a:srgbClr val="000000"/>
        </a:dk1>
        <a:lt1>
          <a:srgbClr val="FFFFFF"/>
        </a:lt1>
        <a:dk2>
          <a:srgbClr val="DCDCDC"/>
        </a:dk2>
        <a:lt2>
          <a:srgbClr val="F8E5D6"/>
        </a:lt2>
        <a:accent1>
          <a:srgbClr val="D46F23"/>
        </a:accent1>
        <a:accent2>
          <a:srgbClr val="E28C4D"/>
        </a:accent2>
        <a:accent3>
          <a:srgbClr val="FFFFFF"/>
        </a:accent3>
        <a:accent4>
          <a:srgbClr val="000000"/>
        </a:accent4>
        <a:accent5>
          <a:srgbClr val="E6BBAC"/>
        </a:accent5>
        <a:accent6>
          <a:srgbClr val="CD7E45"/>
        </a:accent6>
        <a:hlink>
          <a:srgbClr val="E9A97A"/>
        </a:hlink>
        <a:folHlink>
          <a:srgbClr val="EFC1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2">
        <a:dk1>
          <a:srgbClr val="000000"/>
        </a:dk1>
        <a:lt1>
          <a:srgbClr val="FFFFFF"/>
        </a:lt1>
        <a:dk2>
          <a:srgbClr val="DCDCDC"/>
        </a:dk2>
        <a:lt2>
          <a:srgbClr val="9BD2FF"/>
        </a:lt2>
        <a:accent1>
          <a:srgbClr val="005DAA"/>
        </a:accent1>
        <a:accent2>
          <a:srgbClr val="0082EE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0075D8"/>
        </a:accent6>
        <a:hlink>
          <a:srgbClr val="219BFF"/>
        </a:hlink>
        <a:folHlink>
          <a:srgbClr val="79C2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3">
        <a:dk1>
          <a:srgbClr val="000000"/>
        </a:dk1>
        <a:lt1>
          <a:srgbClr val="FFFFFF"/>
        </a:lt1>
        <a:dk2>
          <a:srgbClr val="DCDCDC"/>
        </a:dk2>
        <a:lt2>
          <a:srgbClr val="B7DEFF"/>
        </a:lt2>
        <a:accent1>
          <a:srgbClr val="005DAA"/>
        </a:accent1>
        <a:accent2>
          <a:srgbClr val="1997FF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1688E7"/>
        </a:accent6>
        <a:hlink>
          <a:srgbClr val="65B9FF"/>
        </a:hlink>
        <a:folHlink>
          <a:srgbClr val="93C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4">
        <a:dk1>
          <a:srgbClr val="000000"/>
        </a:dk1>
        <a:lt1>
          <a:srgbClr val="FFFFFF"/>
        </a:lt1>
        <a:dk2>
          <a:srgbClr val="C9CBCC"/>
        </a:dk2>
        <a:lt2>
          <a:srgbClr val="B7DEFF"/>
        </a:lt2>
        <a:accent1>
          <a:srgbClr val="005DAA"/>
        </a:accent1>
        <a:accent2>
          <a:srgbClr val="1997FF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1688E7"/>
        </a:accent6>
        <a:hlink>
          <a:srgbClr val="65B9FF"/>
        </a:hlink>
        <a:folHlink>
          <a:srgbClr val="93C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5">
        <a:dk1>
          <a:srgbClr val="000000"/>
        </a:dk1>
        <a:lt1>
          <a:srgbClr val="FFFFFF"/>
        </a:lt1>
        <a:dk2>
          <a:srgbClr val="C9CBCC"/>
        </a:dk2>
        <a:lt2>
          <a:srgbClr val="B7DEFF"/>
        </a:lt2>
        <a:accent1>
          <a:srgbClr val="005DAA"/>
        </a:accent1>
        <a:accent2>
          <a:srgbClr val="00A5D9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0095C4"/>
        </a:accent6>
        <a:hlink>
          <a:srgbClr val="00AF9E"/>
        </a:hlink>
        <a:folHlink>
          <a:srgbClr val="93C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6">
        <a:dk1>
          <a:srgbClr val="000000"/>
        </a:dk1>
        <a:lt1>
          <a:srgbClr val="FFFFFF"/>
        </a:lt1>
        <a:dk2>
          <a:srgbClr val="C9CBCC"/>
        </a:dk2>
        <a:lt2>
          <a:srgbClr val="6DB33F"/>
        </a:lt2>
        <a:accent1>
          <a:srgbClr val="005DAA"/>
        </a:accent1>
        <a:accent2>
          <a:srgbClr val="00AF9E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009E8F"/>
        </a:accent6>
        <a:hlink>
          <a:srgbClr val="00A5D9"/>
        </a:hlink>
        <a:folHlink>
          <a:srgbClr val="93C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pages 7">
        <a:dk1>
          <a:srgbClr val="000000"/>
        </a:dk1>
        <a:lt1>
          <a:srgbClr val="FFFFFF"/>
        </a:lt1>
        <a:dk2>
          <a:srgbClr val="C9CBCC"/>
        </a:dk2>
        <a:lt2>
          <a:srgbClr val="93CEFF"/>
        </a:lt2>
        <a:accent1>
          <a:srgbClr val="005DAA"/>
        </a:accent1>
        <a:accent2>
          <a:srgbClr val="00AF9E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009E8F"/>
        </a:accent6>
        <a:hlink>
          <a:srgbClr val="00A5D9"/>
        </a:hlink>
        <a:folHlink>
          <a:srgbClr val="6DB3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5812</TotalTime>
  <Words>1246</Words>
  <Application>Microsoft Office PowerPoint</Application>
  <PresentationFormat>On-screen Show (16:10)</PresentationFormat>
  <Paragraphs>131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W&amp;C Standard</vt:lpstr>
      <vt:lpstr>Partner Leadership Development Series:  Creating a Press Strategy</vt:lpstr>
      <vt:lpstr>Agenda</vt:lpstr>
      <vt:lpstr>       The importance of building a media presence </vt:lpstr>
      <vt:lpstr>Establishing good relationships with the press</vt:lpstr>
      <vt:lpstr>Establishing a good relationship with the press</vt:lpstr>
      <vt:lpstr>Ground rules of a press interview</vt:lpstr>
      <vt:lpstr>Conflict checks and press policies </vt:lpstr>
      <vt:lpstr>Preparing for media interviews </vt:lpstr>
      <vt:lpstr>Preparing for media interviews </vt:lpstr>
      <vt:lpstr>Preparing for media interviews </vt:lpstr>
      <vt:lpstr>Preparing for media interviews </vt:lpstr>
      <vt:lpstr>Preparing for media interviews </vt:lpstr>
      <vt:lpstr>Managing potentially “negative” press</vt:lpstr>
      <vt:lpstr>Challenging Questions</vt:lpstr>
      <vt:lpstr>          What good media results look like</vt:lpstr>
      <vt:lpstr>Announcements</vt:lpstr>
      <vt:lpstr>Thought leadership</vt:lpstr>
      <vt:lpstr>Thought leadership</vt:lpstr>
      <vt:lpstr>Leverage your press coverage on social media </vt:lpstr>
      <vt:lpstr>The Media Relations Team </vt:lpstr>
      <vt:lpstr>Questions? </vt:lpstr>
      <vt:lpstr>Thank you</vt:lpstr>
    </vt:vector>
  </TitlesOfParts>
  <Company>White &amp; Case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W&amp;C Users</dc:creator>
  <cp:lastModifiedBy>W&amp;C Users</cp:lastModifiedBy>
  <cp:revision>398</cp:revision>
  <cp:lastPrinted>2017-11-15T16:01:51Z</cp:lastPrinted>
  <dcterms:created xsi:type="dcterms:W3CDTF">2011-11-14T10:35:34Z</dcterms:created>
  <dcterms:modified xsi:type="dcterms:W3CDTF">2017-11-15T20:52:04Z</dcterms:modified>
</cp:coreProperties>
</file>